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63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0" r:id="rId25"/>
    <p:sldId id="302" r:id="rId26"/>
    <p:sldId id="303" r:id="rId27"/>
    <p:sldId id="315" r:id="rId28"/>
    <p:sldId id="316" r:id="rId29"/>
    <p:sldId id="322" r:id="rId30"/>
    <p:sldId id="298" r:id="rId31"/>
    <p:sldId id="307" r:id="rId32"/>
    <p:sldId id="309" r:id="rId33"/>
    <p:sldId id="306" r:id="rId34"/>
    <p:sldId id="305" r:id="rId35"/>
    <p:sldId id="319" r:id="rId36"/>
    <p:sldId id="320" r:id="rId37"/>
    <p:sldId id="321" r:id="rId38"/>
    <p:sldId id="289" r:id="rId39"/>
    <p:sldId id="290" r:id="rId40"/>
    <p:sldId id="291" r:id="rId41"/>
    <p:sldId id="292" r:id="rId42"/>
    <p:sldId id="293" r:id="rId43"/>
    <p:sldId id="279" r:id="rId44"/>
    <p:sldId id="280" r:id="rId45"/>
    <p:sldId id="281" r:id="rId46"/>
    <p:sldId id="282" r:id="rId47"/>
    <p:sldId id="311" r:id="rId48"/>
    <p:sldId id="31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3" autoAdjust="0"/>
    <p:restoredTop sz="82100" autoAdjust="0"/>
  </p:normalViewPr>
  <p:slideViewPr>
    <p:cSldViewPr snapToGrid="0">
      <p:cViewPr varScale="1">
        <p:scale>
          <a:sx n="93" d="100"/>
          <a:sy n="93" d="100"/>
        </p:scale>
        <p:origin x="1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259A7-5386-49FD-83B9-BAD415B9CFAA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9E8A1-852F-4483-B97B-027903F81B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524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38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The color/grayscale features are clustered because the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 contains two separate streams of processing, and an apparent consequence of this architecture is that one stream develops high-frequency grayscale features and the other low-frequency color features</a:t>
            </a: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Typical-looking filters on the first CONV layer (left), and the 2nd CONV layer (right) of a trained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Notice that the first-layer weights are very nice and smooth, indicating nicely converged network.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4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From “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Maximally activating images for some POOL5 (5th pool layer) neurons of an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The activation values and the receptive field of the particular neuron are shown in white. (In particular, note that the POOL5 neurons are a function of a relatively large portion of the input image!) It can be seen that some neurons are responsive to upper bodies, text, or specular highlights.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5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http://speech.ee.ntu.edu.tw/dokuwiki/lib/exe/fetch.php?media=speech:meeting:paper_report:paper_report_2015-08-12.pdf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89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</a:t>
            </a:r>
            <a:r>
              <a:rPr lang="en-US" baseline="0" dirty="0"/>
              <a:t> a image to </a:t>
            </a:r>
            <a:r>
              <a:rPr lang="en-US" dirty="0"/>
              <a:t>max</a:t>
            </a:r>
            <a:r>
              <a:rPr lang="en-US" baseline="0" dirty="0"/>
              <a:t> both content and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258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Very good example for </a:t>
            </a:r>
            <a:r>
              <a:rPr lang="en-US" altLang="zh-TW" dirty="0" err="1"/>
              <a:t>desing</a:t>
            </a:r>
            <a:r>
              <a:rPr lang="en-US" altLang="zh-TW" dirty="0"/>
              <a:t> your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4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53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1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166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619647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96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4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13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72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9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3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04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45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3785C-54C5-4D8B-B184-EB6FE456442F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17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4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0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69758" y="1491332"/>
            <a:ext cx="7772400" cy="2387600"/>
          </a:xfrm>
        </p:spPr>
        <p:txBody>
          <a:bodyPr/>
          <a:lstStyle/>
          <a:p>
            <a:r>
              <a:rPr lang="en-US" altLang="zh-TW" dirty="0"/>
              <a:t>Convolutional </a:t>
            </a:r>
            <a:br>
              <a:rPr lang="en-US" altLang="zh-TW" dirty="0"/>
            </a:br>
            <a:r>
              <a:rPr lang="en-US" altLang="zh-TW" dirty="0"/>
              <a:t>Neural Network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2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9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47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s</a:t>
            </a:r>
            <a:r>
              <a:rPr lang="zh-TW" altLang="en-US" sz="2400" dirty="0"/>
              <a:t>tride</a:t>
            </a:r>
            <a:r>
              <a:rPr lang="en-US" altLang="zh-TW" sz="2400" dirty="0"/>
              <a:t>=2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We set s</a:t>
            </a:r>
            <a:r>
              <a:rPr lang="zh-TW" altLang="en-US" sz="2400" dirty="0"/>
              <a:t>tride</a:t>
            </a:r>
            <a:r>
              <a:rPr lang="en-US" altLang="zh-TW" sz="2400" dirty="0"/>
              <a:t>=1 below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82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2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 x 4 image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</a:p>
          <a:p>
            <a:pPr algn="ctr"/>
            <a:r>
              <a:rPr lang="en-US" altLang="zh-TW" sz="2800" dirty="0"/>
              <a:t>Map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45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/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/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/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/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Convolution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Fully Connected</a:t>
            </a:r>
            <a:endParaRPr lang="zh-TW" altLang="en-US" sz="3200" b="1" i="1" u="sng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Fully-connected</a:t>
            </a:r>
            <a:endParaRPr lang="zh-TW" altLang="en-US" sz="2800" dirty="0"/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09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6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9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1737098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2578927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3420756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895269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737098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2578927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3420756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895269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1737098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2578927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3420756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895269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1737098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2578927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3420756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5711842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208662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42" name="橢圓 41"/>
          <p:cNvSpPr/>
          <p:nvPr/>
        </p:nvSpPr>
        <p:spPr>
          <a:xfrm>
            <a:off x="5064249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906078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747907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589736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5064249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906078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747907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589736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5064249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906078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747907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589736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5064249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906078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747907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589736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1706936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207236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95269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2578926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95269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578926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064250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6747907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064250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747907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8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Slide credits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379829" y="2034146"/>
            <a:ext cx="8384344" cy="278970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Most of these slides were adapted from:</a:t>
            </a:r>
          </a:p>
          <a:p>
            <a:pPr defTabSz="642915">
              <a:defRPr/>
            </a:pPr>
            <a:endParaRPr lang="en-US" sz="180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Hung-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yi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 Lee (National Taiwan University)</a:t>
            </a: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Kris 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Kitani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 (Carnegie Mellon University).</a:t>
            </a: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Noah Snavely (Cornell University).</a:t>
            </a: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latin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Fei-Fei Li (Stanford University).</a:t>
            </a:r>
          </a:p>
        </p:txBody>
      </p:sp>
    </p:spTree>
    <p:extLst>
      <p:ext uri="{BB962C8B-B14F-4D97-AF65-F5344CB8AC3E}">
        <p14:creationId xmlns:p14="http://schemas.microsoft.com/office/powerpoint/2010/main" val="219140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x 2 image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New image </a:t>
            </a:r>
          </a:p>
          <a:p>
            <a:pPr algn="ctr"/>
            <a:r>
              <a:rPr lang="en-US" altLang="zh-TW" sz="2800" dirty="0"/>
              <a:t>but smaller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Conv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Max</a:t>
            </a:r>
          </a:p>
          <a:p>
            <a:pPr algn="ctr"/>
            <a:r>
              <a:rPr lang="en-US" altLang="zh-TW" sz="2800" dirty="0"/>
              <a:t>Pooling</a:t>
            </a:r>
            <a:endParaRPr lang="zh-TW" altLang="en-US" sz="2800" dirty="0"/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1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1848547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number of the channel is the number of filters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Smaller than the original image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02423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4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7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Flatten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5" y="1451668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72" y="4697760"/>
            <a:ext cx="4171950" cy="266700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2202602" y="1671305"/>
            <a:ext cx="170953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4128698" y="1671305"/>
            <a:ext cx="33547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4559811" y="1671305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815728" y="1672553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050183"/>
              </p:ext>
            </p:extLst>
          </p:nvPr>
        </p:nvGraphicFramePr>
        <p:xfrm>
          <a:off x="723413" y="2204047"/>
          <a:ext cx="138260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26113"/>
              </p:ext>
            </p:extLst>
          </p:nvPr>
        </p:nvGraphicFramePr>
        <p:xfrm>
          <a:off x="1492451" y="2368009"/>
          <a:ext cx="13987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文字方塊 56"/>
          <p:cNvSpPr txBox="1"/>
          <p:nvPr/>
        </p:nvSpPr>
        <p:spPr>
          <a:xfrm>
            <a:off x="3621426" y="2453104"/>
            <a:ext cx="1801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</a:t>
            </a:r>
            <a:r>
              <a:rPr lang="en-US" altLang="zh-TW" sz="2400" dirty="0">
                <a:solidFill>
                  <a:srgbClr val="FF0000"/>
                </a:solidFill>
              </a:rPr>
              <a:t>25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3x3</a:t>
            </a:r>
            <a:r>
              <a:rPr lang="en-US" altLang="zh-TW" sz="2400" dirty="0"/>
              <a:t> filters.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927090" y="2521757"/>
            <a:ext cx="69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230645" y="3490031"/>
            <a:ext cx="363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Input_shape</a:t>
            </a:r>
            <a:r>
              <a:rPr lang="en-US" altLang="zh-TW" sz="2400" dirty="0"/>
              <a:t> = ( 28 , 28 , 1)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2764353" y="3984470"/>
            <a:ext cx="330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 black/white, 3: RGB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12461" y="3984470"/>
            <a:ext cx="202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 x 28 pixels</a:t>
            </a:r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>
            <a:off x="1652977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>
            <a:off x="2354073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4" name="橢圓 63"/>
          <p:cNvSpPr/>
          <p:nvPr/>
        </p:nvSpPr>
        <p:spPr>
          <a:xfrm>
            <a:off x="1645830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65" name="橢圓 64"/>
          <p:cNvSpPr/>
          <p:nvPr/>
        </p:nvSpPr>
        <p:spPr>
          <a:xfrm>
            <a:off x="2346156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1652977" y="5092535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40494" y="5130469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1" name="矩形 70"/>
          <p:cNvSpPr/>
          <p:nvPr/>
        </p:nvSpPr>
        <p:spPr>
          <a:xfrm>
            <a:off x="3940494" y="5105152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>
            <a:off x="3082439" y="5583877"/>
            <a:ext cx="783688" cy="4766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374178" y="1258953"/>
            <a:ext cx="5365985" cy="32125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222905" y="4598769"/>
            <a:ext cx="4524701" cy="20544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29" idx="1"/>
          </p:cNvCxnSpPr>
          <p:nvPr/>
        </p:nvCxnSpPr>
        <p:spPr>
          <a:xfrm flipH="1">
            <a:off x="5747607" y="2152300"/>
            <a:ext cx="560901" cy="8217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30" idx="1"/>
            <a:endCxn id="74" idx="3"/>
          </p:cNvCxnSpPr>
          <p:nvPr/>
        </p:nvCxnSpPr>
        <p:spPr>
          <a:xfrm flipH="1">
            <a:off x="5747606" y="3252312"/>
            <a:ext cx="560902" cy="23736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4308339" y="3856539"/>
            <a:ext cx="274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3292885" y="3858557"/>
            <a:ext cx="844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cxnSpLocks/>
          </p:cNvCxnSpPr>
          <p:nvPr/>
        </p:nvCxnSpPr>
        <p:spPr>
          <a:xfrm flipH="1">
            <a:off x="4122382" y="3876276"/>
            <a:ext cx="292778" cy="24729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cxnSpLocks/>
          </p:cNvCxnSpPr>
          <p:nvPr/>
        </p:nvCxnSpPr>
        <p:spPr>
          <a:xfrm flipH="1">
            <a:off x="2451758" y="3889126"/>
            <a:ext cx="1241356" cy="2108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02" y="1707830"/>
            <a:ext cx="1275361" cy="279531"/>
          </a:xfrm>
          <a:prstGeom prst="rect">
            <a:avLst/>
          </a:prstGeom>
        </p:spPr>
      </p:pic>
      <p:cxnSp>
        <p:nvCxnSpPr>
          <p:cNvPr id="53" name="直線接點 52"/>
          <p:cNvCxnSpPr/>
          <p:nvPr/>
        </p:nvCxnSpPr>
        <p:spPr>
          <a:xfrm>
            <a:off x="2046048" y="1908773"/>
            <a:ext cx="278086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3" y="1874056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28" y="3118834"/>
            <a:ext cx="4171950" cy="2667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78" y="4197792"/>
            <a:ext cx="4419600" cy="3048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403" y="5238660"/>
            <a:ext cx="4219575" cy="25717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888642" y="133290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88642" y="249980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88642" y="351322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888642" y="459536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888642" y="5624892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cxnSp>
        <p:nvCxnSpPr>
          <p:cNvPr id="33" name="直線單箭頭接點 32"/>
          <p:cNvCxnSpPr>
            <a:stCxn id="29" idx="1"/>
            <a:endCxn id="2" idx="3"/>
          </p:cNvCxnSpPr>
          <p:nvPr/>
        </p:nvCxnSpPr>
        <p:spPr>
          <a:xfrm flipH="1" flipV="1">
            <a:off x="5571978" y="2150281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5571978" y="3250293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 flipV="1">
            <a:off x="5571978" y="4352134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5579349" y="5400385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0856" y="2309174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8078" y="4407663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73529" y="2507093"/>
            <a:ext cx="48781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063618" y="4623798"/>
            <a:ext cx="7076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225</a:t>
            </a:r>
            <a:endParaRPr lang="zh-TW" altLang="en-US" sz="2400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54" y="2131360"/>
            <a:ext cx="1275361" cy="27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" grpId="0"/>
      <p:bldP spid="28" grpId="0"/>
      <p:bldP spid="4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253211" y="1364983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253211" y="248044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253211" y="3556630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253211" y="461386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253211" y="555229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67596" y="5851258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38" name="右彎箭號 16"/>
          <p:cNvSpPr/>
          <p:nvPr/>
        </p:nvSpPr>
        <p:spPr>
          <a:xfrm rot="10800000">
            <a:off x="4864709" y="5651583"/>
            <a:ext cx="2451998" cy="631290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右彎箭號 21"/>
          <p:cNvSpPr/>
          <p:nvPr/>
        </p:nvSpPr>
        <p:spPr>
          <a:xfrm rot="16200000">
            <a:off x="2152146" y="5127138"/>
            <a:ext cx="726735" cy="139867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03" y="6328591"/>
            <a:ext cx="2847975" cy="26670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2178715" y="5482755"/>
            <a:ext cx="100646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1250</a:t>
            </a:r>
            <a:endParaRPr lang="zh-TW" altLang="en-US" sz="2400" dirty="0"/>
          </a:p>
        </p:txBody>
      </p:sp>
      <p:grpSp>
        <p:nvGrpSpPr>
          <p:cNvPr id="41" name="群組 40"/>
          <p:cNvGrpSpPr/>
          <p:nvPr/>
        </p:nvGrpSpPr>
        <p:grpSpPr>
          <a:xfrm>
            <a:off x="514616" y="2208309"/>
            <a:ext cx="2906568" cy="3201477"/>
            <a:chOff x="-1595803" y="3999117"/>
            <a:chExt cx="2906568" cy="320147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-1595803" y="4773762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951029" y="1827526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6" y="3932234"/>
            <a:ext cx="45529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 animBg="1"/>
      <p:bldP spid="40" grpId="0" animBg="1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machine learn?</a:t>
            </a:r>
            <a:endParaRPr lang="zh-TW" altLang="en-US" dirty="0"/>
          </a:p>
        </p:txBody>
      </p:sp>
      <p:pic>
        <p:nvPicPr>
          <p:cNvPr id="3074" name="Picture 2" descr="「puma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24745"/>
            <a:ext cx="4997554" cy="3503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03729" y="5988733"/>
            <a:ext cx="8111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http://newsneakernews.wpengine.netdna-cdn.com/wp-content/uploads/2016/11/rihanna-puma-creeper-velvet-release-date-02.jpg</a:t>
            </a:r>
          </a:p>
        </p:txBody>
      </p:sp>
      <p:pic>
        <p:nvPicPr>
          <p:cNvPr id="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801" y="2888921"/>
            <a:ext cx="1521574" cy="19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語音泡泡: 圓角矩形 4"/>
          <p:cNvSpPr/>
          <p:nvPr/>
        </p:nvSpPr>
        <p:spPr>
          <a:xfrm>
            <a:off x="4980214" y="2606530"/>
            <a:ext cx="2213587" cy="1028700"/>
          </a:xfrm>
          <a:prstGeom prst="wedgeRoundRectCallout">
            <a:avLst>
              <a:gd name="adj1" fmla="val 69898"/>
              <a:gd name="adj2" fmla="val 27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Shoes</a:t>
            </a:r>
            <a:endParaRPr lang="zh-TW" altLang="en-US" sz="2800" dirty="0"/>
          </a:p>
        </p:txBody>
      </p:sp>
      <p:sp>
        <p:nvSpPr>
          <p:cNvPr id="9" name="語音泡泡: 圓角矩形 8"/>
          <p:cNvSpPr/>
          <p:nvPr/>
        </p:nvSpPr>
        <p:spPr>
          <a:xfrm>
            <a:off x="4980214" y="3867246"/>
            <a:ext cx="2213587" cy="1028700"/>
          </a:xfrm>
          <a:prstGeom prst="wedgeRoundRectCallout">
            <a:avLst>
              <a:gd name="adj1" fmla="val 70472"/>
              <a:gd name="adj2" fmla="val -6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Puma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301240" y="3519348"/>
            <a:ext cx="266700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30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</a:t>
            </a:r>
            <a:r>
              <a:rPr lang="zh-TW" altLang="en-US" dirty="0"/>
              <a:t> </a:t>
            </a:r>
            <a:r>
              <a:rPr lang="en-US" altLang="zh-TW" dirty="0"/>
              <a:t>Convolution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524250" cy="4351338"/>
          </a:xfrm>
        </p:spPr>
        <p:txBody>
          <a:bodyPr/>
          <a:lstStyle/>
          <a:p>
            <a:r>
              <a:rPr lang="en-US" altLang="zh-TW" dirty="0">
                <a:solidFill>
                  <a:srgbClr val="575651"/>
                </a:solidFill>
                <a:latin typeface="Roboto"/>
              </a:rPr>
              <a:t>Typical-looking filters on the trained first layer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775959" y="6176963"/>
            <a:ext cx="4739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TW" dirty="0"/>
              <a:t>http://cs231n.github.io/understanding-cnn/</a:t>
            </a:r>
          </a:p>
        </p:txBody>
      </p:sp>
      <p:pic>
        <p:nvPicPr>
          <p:cNvPr id="37890" name="Picture 2" descr="http://cs231n.github.io/assets/cnnvis/filt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690689"/>
            <a:ext cx="4454228" cy="443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685902" y="5115134"/>
            <a:ext cx="209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11 x 11</a:t>
            </a:r>
          </a:p>
          <a:p>
            <a:pPr algn="r"/>
            <a:r>
              <a:rPr lang="en-US" altLang="zh-TW" sz="2400" dirty="0"/>
              <a:t>(</a:t>
            </a:r>
            <a:r>
              <a:rPr lang="en-US" altLang="zh-TW" sz="2400" dirty="0" err="1"/>
              <a:t>AlexNet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0537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How about higher layers?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images make a specific neuron activate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56" y="2375218"/>
            <a:ext cx="5392100" cy="42456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528" y="4866499"/>
            <a:ext cx="3196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Ross </a:t>
            </a:r>
            <a:r>
              <a:rPr lang="en-US" altLang="zh-TW" dirty="0" err="1"/>
              <a:t>Girshick</a:t>
            </a:r>
            <a:r>
              <a:rPr lang="en-US" altLang="zh-TW" dirty="0"/>
              <a:t>, Jeff Donahue, Trevor Darrell, Jitendra Malik, “Rich feature hierarchies for accurate object detection and semantic segmentation”, CVPR, 2014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05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46926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47386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46564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27424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neuron does not have to see the whole image to discover the pattern.</a:t>
            </a:r>
            <a:endParaRPr lang="zh-TW" altLang="en-US" sz="2800" dirty="0"/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57226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1473830" y="47386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9283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36366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Connecting to small region with less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37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1453090" y="3757762"/>
            <a:ext cx="2910123" cy="2700673"/>
            <a:chOff x="1118013" y="4102561"/>
            <a:chExt cx="2910123" cy="2700673"/>
          </a:xfrm>
        </p:grpSpPr>
        <p:sp>
          <p:nvSpPr>
            <p:cNvPr id="23" name="橢圓 22"/>
            <p:cNvSpPr/>
            <p:nvPr/>
          </p:nvSpPr>
          <p:spPr>
            <a:xfrm>
              <a:off x="1134682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1976511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3398136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134682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28" name="橢圓 27"/>
            <p:cNvSpPr/>
            <p:nvPr/>
          </p:nvSpPr>
          <p:spPr>
            <a:xfrm>
              <a:off x="197651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338457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1118013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1959842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3377908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678192" y="4102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669589" y="5012248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 rot="5400000">
              <a:off x="1211229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 rot="5400000">
              <a:off x="2053058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676252" y="6206283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 rot="5400000">
              <a:off x="3443144" y="5706109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左大括弧 50"/>
          <p:cNvSpPr/>
          <p:nvPr/>
        </p:nvSpPr>
        <p:spPr>
          <a:xfrm>
            <a:off x="1170290" y="3866718"/>
            <a:ext cx="282800" cy="2591717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左大括弧 52"/>
          <p:cNvSpPr/>
          <p:nvPr/>
        </p:nvSpPr>
        <p:spPr>
          <a:xfrm rot="5400000">
            <a:off x="2801702" y="2264254"/>
            <a:ext cx="243810" cy="2879211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2584090" y="3116952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26389" y="4905785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074966" y="649262"/>
            <a:ext cx="62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50" grpId="0"/>
      <p:bldP spid="51" grpId="0" animBg="1"/>
      <p:bldP spid="53" grpId="0" animBg="1"/>
      <p:bldP spid="54" grpId="0"/>
      <p:bldP spid="55" grpId="0"/>
      <p:bldP spid="56" grpId="0"/>
      <p:bldP spid="57" grpId="0"/>
      <p:bldP spid="58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3" y="3381127"/>
            <a:ext cx="4079621" cy="3027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718414" y="6001444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each filter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9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34" y="2454063"/>
            <a:ext cx="3381376" cy="3381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1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6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20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2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 flipH="1">
            <a:off x="6341319" y="5533983"/>
            <a:ext cx="299904" cy="4220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946718" y="5835439"/>
            <a:ext cx="478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figure corresponds to a neuron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31470" y="1019607"/>
            <a:ext cx="478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an image maximizing the output of neuron: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02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6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27" y="1656545"/>
            <a:ext cx="3419451" cy="3419451"/>
          </a:xfrm>
        </p:spPr>
      </p:pic>
      <p:sp>
        <p:nvSpPr>
          <p:cNvPr id="5" name="矩形 4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9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3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1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 flipH="1">
            <a:off x="6628523" y="6180839"/>
            <a:ext cx="498783" cy="180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3529887" y="993455"/>
            <a:ext cx="231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we see digits?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659027" y="232385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547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05760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659026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858312" y="354724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057599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59025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865470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057598" y="470378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93606" y="5407744"/>
            <a:ext cx="57502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Roboto"/>
              </a:rPr>
              <a:t>Deep Neural Networks are Easily Fooled</a:t>
            </a:r>
          </a:p>
          <a:p>
            <a:r>
              <a:rPr lang="en-US" altLang="zh-TW" dirty="0"/>
              <a:t>https://www.youtube.com/watch?v=M2IebCN9Ht4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31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CNN learn?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11" y="2833591"/>
            <a:ext cx="3406825" cy="3406825"/>
          </a:xfrm>
        </p:spPr>
      </p:pic>
      <p:sp>
        <p:nvSpPr>
          <p:cNvPr id="15" name="矩形 14"/>
          <p:cNvSpPr/>
          <p:nvPr/>
        </p:nvSpPr>
        <p:spPr>
          <a:xfrm>
            <a:off x="4875113" y="34715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8155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7368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875112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074398" y="469489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273685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875111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081556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273684" y="585143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2" y="2820967"/>
            <a:ext cx="3419451" cy="341945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0502" y="348827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96694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5907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60501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959787" y="47116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59074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60500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966945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159073" y="586820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6964775" y="933450"/>
            <a:ext cx="1719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Over all pixel values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7273684" y="1736553"/>
            <a:ext cx="1101690" cy="9368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6" grpId="0"/>
      <p:bldP spid="37" grpId="0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365126"/>
            <a:ext cx="7591425" cy="5400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0923" y="2839134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28649" y="5988733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08605" y="5588129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14703" y="5599802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893932" y="5576456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379339" y="2839133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853119" y="2832559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2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72" y="2031379"/>
            <a:ext cx="2728741" cy="3616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43" y="2045893"/>
            <a:ext cx="2636722" cy="35228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2031379"/>
            <a:ext cx="2797177" cy="36166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649" y="5988733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540422" y="466219"/>
                <a:ext cx="1064330" cy="940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422" y="466219"/>
                <a:ext cx="1064330" cy="940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3771900" y="2374900"/>
            <a:ext cx="132080" cy="1320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358104" y="505741"/>
                <a:ext cx="2946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400" dirty="0"/>
                  <a:t>: the predicted class of the model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04" y="505741"/>
                <a:ext cx="2946400" cy="830997"/>
              </a:xfrm>
              <a:prstGeom prst="rect">
                <a:avLst/>
              </a:prstGeom>
              <a:blipFill>
                <a:blip r:embed="rId6"/>
                <a:stretch>
                  <a:fillRect l="-3313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540422" y="2440940"/>
                <a:ext cx="1231478" cy="49141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422" y="2440940"/>
                <a:ext cx="1231478" cy="491417"/>
              </a:xfrm>
              <a:prstGeom prst="rect">
                <a:avLst/>
              </a:prstGeom>
              <a:blipFill>
                <a:blip r:embed="rId7"/>
                <a:stretch>
                  <a:fillRect l="-5911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 rot="16200000">
            <a:off x="4819781" y="1365015"/>
            <a:ext cx="647442" cy="558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H="1" flipV="1">
            <a:off x="3052634" y="1473094"/>
            <a:ext cx="704604" cy="9018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1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ikorea.org/cs231n/assets/cnnvis/occlud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9" y="630465"/>
            <a:ext cx="7286172" cy="481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931011" y="2740819"/>
            <a:ext cx="5915025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/>
          </a:p>
        </p:txBody>
      </p:sp>
      <p:sp>
        <p:nvSpPr>
          <p:cNvPr id="7" name="矩形 6"/>
          <p:cNvSpPr/>
          <p:nvPr/>
        </p:nvSpPr>
        <p:spPr>
          <a:xfrm>
            <a:off x="841829" y="3038766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167901" y="3076955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41680" y="3038765"/>
            <a:ext cx="2699499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63886" y="6121705"/>
            <a:ext cx="7909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M. D., &amp; Fergus, R. (2014). Visualizing and understanding convolutional networks. In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Vision–ECCV 2014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(pp. 818-833)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86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09" y="592254"/>
            <a:ext cx="1481892" cy="9879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87842" y="613254"/>
            <a:ext cx="1551194" cy="94592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9" name="向下箭號 10"/>
          <p:cNvSpPr/>
          <p:nvPr/>
        </p:nvSpPr>
        <p:spPr>
          <a:xfrm rot="16200000">
            <a:off x="5618269" y="879594"/>
            <a:ext cx="493366" cy="4132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255199" y="204439"/>
            <a:ext cx="12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989515" y="722337"/>
            <a:ext cx="293028" cy="7346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3.9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手繪多邊形: 圖案 13"/>
          <p:cNvSpPr/>
          <p:nvPr/>
        </p:nvSpPr>
        <p:spPr>
          <a:xfrm>
            <a:off x="7168243" y="1121511"/>
            <a:ext cx="1028700" cy="1148159"/>
          </a:xfrm>
          <a:custGeom>
            <a:avLst/>
            <a:gdLst>
              <a:gd name="connsiteX0" fmla="*/ 0 w 1028700"/>
              <a:gd name="connsiteY0" fmla="*/ 0 h 1273628"/>
              <a:gd name="connsiteX1" fmla="*/ 832757 w 1028700"/>
              <a:gd name="connsiteY1" fmla="*/ 424543 h 1273628"/>
              <a:gd name="connsiteX2" fmla="*/ 1028700 w 1028700"/>
              <a:gd name="connsiteY2" fmla="*/ 1273628 h 12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273628">
                <a:moveTo>
                  <a:pt x="0" y="0"/>
                </a:moveTo>
                <a:cubicBezTo>
                  <a:pt x="330653" y="106136"/>
                  <a:pt x="661307" y="212272"/>
                  <a:pt x="832757" y="424543"/>
                </a:cubicBezTo>
                <a:cubicBezTo>
                  <a:pt x="1004207" y="636814"/>
                  <a:pt x="1016453" y="955221"/>
                  <a:pt x="1028700" y="127362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04448" y="644947"/>
            <a:ext cx="1147032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Modify image</a:t>
            </a:r>
            <a:endParaRPr lang="zh-TW" altLang="en-US" sz="2400" dirty="0"/>
          </a:p>
        </p:txBody>
      </p:sp>
      <p:sp>
        <p:nvSpPr>
          <p:cNvPr id="16" name="箭號: 向右 15"/>
          <p:cNvSpPr/>
          <p:nvPr/>
        </p:nvSpPr>
        <p:spPr>
          <a:xfrm rot="16200000">
            <a:off x="8544759" y="2223883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/>
          <p:cNvSpPr/>
          <p:nvPr/>
        </p:nvSpPr>
        <p:spPr>
          <a:xfrm rot="16200000">
            <a:off x="8549858" y="2943166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/>
          <p:cNvSpPr/>
          <p:nvPr/>
        </p:nvSpPr>
        <p:spPr>
          <a:xfrm rot="5400000" flipV="1">
            <a:off x="8549858" y="2603971"/>
            <a:ext cx="339195" cy="3755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653336" y="4914719"/>
            <a:ext cx="400722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CNN exaggerates what it sees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23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4477048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257858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867957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2425770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“upper-left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289051" y="262851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03855" y="4993913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4653035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“middle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548370" y="4278358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They can use the same set of parameters.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4501720" y="3877534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Do almost the same thing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767980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7" y="2442026"/>
            <a:ext cx="4954139" cy="3302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03" y="3860739"/>
            <a:ext cx="1752546" cy="22100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</p:spTree>
    <p:extLst>
      <p:ext uri="{BB962C8B-B14F-4D97-AF65-F5344CB8AC3E}">
        <p14:creationId xmlns:p14="http://schemas.microsoft.com/office/powerpoint/2010/main" val="29346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45" y="2489424"/>
            <a:ext cx="5358109" cy="35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555" y="-269168"/>
            <a:ext cx="3241221" cy="1325563"/>
          </a:xfrm>
        </p:spPr>
        <p:txBody>
          <a:bodyPr>
            <a:normAutofit/>
          </a:bodyPr>
          <a:lstStyle/>
          <a:p>
            <a:r>
              <a:rPr lang="en-US" altLang="zh-TW" sz="3200" b="1" i="1" u="sng" dirty="0"/>
              <a:t>Deep Style</a:t>
            </a:r>
            <a:endParaRPr lang="zh-TW" altLang="en-US" sz="3200" b="1" i="1" u="sng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35" y="400865"/>
            <a:ext cx="2476504" cy="1651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830" y="315273"/>
            <a:ext cx="1369698" cy="172726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893287" y="2397008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60479" y="2382683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07475" y="3253573"/>
            <a:ext cx="1502024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content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74667" y="3246052"/>
            <a:ext cx="150202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style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3444830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3444830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7040336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7040336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內容版面配置區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03" y="4911785"/>
            <a:ext cx="2595744" cy="173049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810430" y="4932422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65173" y="5952848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向下箭號 17"/>
          <p:cNvSpPr/>
          <p:nvPr/>
        </p:nvSpPr>
        <p:spPr>
          <a:xfrm rot="10800000">
            <a:off x="5361973" y="5506027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stCxn id="16" idx="0"/>
            <a:endCxn id="8" idx="2"/>
          </p:cNvCxnSpPr>
          <p:nvPr/>
        </p:nvCxnSpPr>
        <p:spPr>
          <a:xfrm flipH="1" flipV="1">
            <a:off x="3858487" y="3776793"/>
            <a:ext cx="1917143" cy="1155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6" idx="0"/>
          </p:cNvCxnSpPr>
          <p:nvPr/>
        </p:nvCxnSpPr>
        <p:spPr>
          <a:xfrm flipV="1">
            <a:off x="5775630" y="3783368"/>
            <a:ext cx="1678364" cy="1149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3555" y="3362722"/>
            <a:ext cx="275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Lucida Grande"/>
              </a:rPr>
              <a:t>A Neural Algorithm of Artistic Style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https://arxiv.org/abs/1508.06576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62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531580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225659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3524348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956294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6488008" y="2275124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(19 x 19 positions)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4179098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77569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Black: 1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522486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white: -1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67402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none: 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835717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623211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Fully-connected feedforward network can be used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669311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But CNN performs much better.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766348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matrix (image)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05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57098" y="2834756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2" y="2358055"/>
            <a:ext cx="2162176" cy="19635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2" y="4459703"/>
            <a:ext cx="2190056" cy="19077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3803" y="4935330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8" y="2400474"/>
            <a:ext cx="330109" cy="170660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2425734"/>
            <a:ext cx="310091" cy="16896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4568743"/>
            <a:ext cx="310091" cy="16896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7" y="4582262"/>
            <a:ext cx="330109" cy="1706604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3557199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5749168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3524849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768711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092363" y="1428344"/>
            <a:ext cx="217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record of previous plays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809837" y="2488835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en-US" altLang="zh-TW" sz="2800" dirty="0" err="1"/>
              <a:t>Tengen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809837" y="4743066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en-US" altLang="zh-CN" sz="2800" dirty="0"/>
              <a:t>5</a:t>
            </a:r>
            <a:r>
              <a:rPr lang="zh-TW" altLang="en-US" sz="2800" dirty="0"/>
              <a:t> </a:t>
            </a:r>
            <a:r>
              <a:rPr lang="en-US" altLang="zh-TW" sz="2800" dirty="0"/>
              <a:t>5”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78450" y="1678923"/>
            <a:ext cx="184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Training:</a:t>
            </a:r>
            <a:endParaRPr lang="zh-TW" altLang="en-US" sz="28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4109542" y="1627152"/>
            <a:ext cx="4782668" cy="830998"/>
            <a:chOff x="4153803" y="1610963"/>
            <a:chExt cx="4782668" cy="830998"/>
          </a:xfrm>
        </p:grpSpPr>
        <p:grpSp>
          <p:nvGrpSpPr>
            <p:cNvPr id="12" name="群組 11"/>
            <p:cNvGrpSpPr/>
            <p:nvPr/>
          </p:nvGrpSpPr>
          <p:grpSpPr>
            <a:xfrm>
              <a:off x="4153803" y="1610963"/>
              <a:ext cx="4782668" cy="830998"/>
              <a:chOff x="4153803" y="1610963"/>
              <a:chExt cx="4782668" cy="830998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415380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Black: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5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5</a:t>
                </a:r>
                <a:endParaRPr lang="zh-TW" altLang="en-US" sz="2400" dirty="0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5647973" y="1610964"/>
                <a:ext cx="1499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White:</a:t>
                </a:r>
                <a:r>
                  <a:rPr lang="zh-TW" altLang="en-US" sz="2400" dirty="0"/>
                  <a:t> </a:t>
                </a:r>
                <a:r>
                  <a:rPr lang="en-US" altLang="zh-TW" sz="2400" dirty="0" err="1"/>
                  <a:t>Tengen</a:t>
                </a:r>
                <a:endParaRPr lang="zh-TW" altLang="en-US" sz="2400" dirty="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202773" y="1610963"/>
                <a:ext cx="1733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Black:</a:t>
                </a:r>
                <a:r>
                  <a:rPr lang="zh-TW" altLang="en-US" sz="2400" dirty="0"/>
                  <a:t> </a:t>
                </a:r>
                <a:r>
                  <a:rPr lang="en-US" altLang="zh-CN" sz="2400" dirty="0"/>
                  <a:t>5</a:t>
                </a:r>
                <a:r>
                  <a:rPr lang="zh-CN" altLang="en-US" sz="2400" dirty="0"/>
                  <a:t> </a:t>
                </a:r>
                <a:r>
                  <a:rPr lang="en-US" altLang="zh-TW" sz="2400" dirty="0"/>
                  <a:t>5 …</a:t>
                </a:r>
                <a:endParaRPr lang="zh-TW" altLang="en-US" sz="2400" dirty="0"/>
              </a:p>
            </p:txBody>
          </p:sp>
          <p:cxnSp>
            <p:nvCxnSpPr>
              <p:cNvPr id="27" name="直線單箭頭接點 26"/>
              <p:cNvCxnSpPr/>
              <p:nvPr/>
            </p:nvCxnSpPr>
            <p:spPr>
              <a:xfrm>
                <a:off x="5554582" y="1868789"/>
                <a:ext cx="28491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線單箭頭接點 31"/>
            <p:cNvCxnSpPr/>
            <p:nvPr/>
          </p:nvCxnSpPr>
          <p:spPr>
            <a:xfrm>
              <a:off x="7004745" y="1854611"/>
              <a:ext cx="28491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Alpha Go uses 5 x 5 for first layer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73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" y="2965713"/>
            <a:ext cx="8955117" cy="3683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243239" y="5489312"/>
            <a:ext cx="665752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does not use Max Pooling ……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60002" y="2282738"/>
            <a:ext cx="217621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Max Pooling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48111" y="2287642"/>
            <a:ext cx="579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How to explain this???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7566129" y="3305908"/>
            <a:ext cx="132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46154" y="3629758"/>
            <a:ext cx="6920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7489929" y="3629758"/>
            <a:ext cx="1473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46154" y="3934558"/>
            <a:ext cx="2882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0008" y="3944816"/>
            <a:ext cx="2955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353425" y="3934558"/>
            <a:ext cx="601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46154" y="4277458"/>
            <a:ext cx="1681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4045158" y="4277458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9230" y="4610833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2441991" y="4610833"/>
            <a:ext cx="64489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582544" y="4934683"/>
            <a:ext cx="3083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5787512" y="4934683"/>
            <a:ext cx="1365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右箭號 33"/>
          <p:cNvSpPr/>
          <p:nvPr/>
        </p:nvSpPr>
        <p:spPr>
          <a:xfrm>
            <a:off x="1125415" y="2282738"/>
            <a:ext cx="1026942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3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8" y="3112751"/>
            <a:ext cx="6544847" cy="26574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94493"/>
            <a:ext cx="7886700" cy="1325563"/>
          </a:xfrm>
        </p:spPr>
        <p:txBody>
          <a:bodyPr/>
          <a:lstStyle/>
          <a:p>
            <a:r>
              <a:rPr lang="en-US" altLang="zh-TW" dirty="0"/>
              <a:t>More Application: Speech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390839" y="5777883"/>
            <a:ext cx="66624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1390839" y="3100007"/>
            <a:ext cx="0" cy="2675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587208" y="5801772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Time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 rot="16200000">
            <a:off x="-30245" y="4203671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Frequency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658693" y="6114249"/>
            <a:ext cx="2079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Spectrogram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99876" y="3102675"/>
            <a:ext cx="1510413" cy="266632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192982" y="2127396"/>
            <a:ext cx="1679944" cy="582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050920" y="1690689"/>
            <a:ext cx="0" cy="43670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13" idx="2"/>
          </p:cNvCxnSpPr>
          <p:nvPr/>
        </p:nvCxnSpPr>
        <p:spPr>
          <a:xfrm flipV="1">
            <a:off x="3032954" y="2710294"/>
            <a:ext cx="0" cy="38971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237282" y="5697049"/>
            <a:ext cx="159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Image</a:t>
            </a:r>
            <a:endParaRPr lang="zh-TW" altLang="en-US" sz="2400" b="1" dirty="0"/>
          </a:p>
        </p:txBody>
      </p:sp>
      <p:sp>
        <p:nvSpPr>
          <p:cNvPr id="19" name="矩形 18"/>
          <p:cNvSpPr/>
          <p:nvPr/>
        </p:nvSpPr>
        <p:spPr>
          <a:xfrm>
            <a:off x="2354090" y="3147002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350076" y="3425877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350076" y="3705025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3045121" y="4686300"/>
            <a:ext cx="0" cy="5551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572000" y="1944533"/>
            <a:ext cx="3184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filters move in the frequency direction.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07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9" grpId="0" animBg="1"/>
      <p:bldP spid="20" grpId="0" animBg="1"/>
      <p:bldP spid="21" grpId="0" animBg="1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Text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957388"/>
            <a:ext cx="8277225" cy="4219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43350" y="55203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http://citeseerx.ist.psu.edu/viewdoc/download?doi=10.1.1.703.6858&amp;rep=rep1&amp;type=pdf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940253" y="3233058"/>
            <a:ext cx="1926771" cy="963385"/>
            <a:chOff x="940253" y="3233058"/>
            <a:chExt cx="1926771" cy="963385"/>
          </a:xfrm>
        </p:grpSpPr>
        <p:sp>
          <p:nvSpPr>
            <p:cNvPr id="7" name="矩形 6"/>
            <p:cNvSpPr/>
            <p:nvPr/>
          </p:nvSpPr>
          <p:spPr>
            <a:xfrm>
              <a:off x="940253" y="3233058"/>
              <a:ext cx="1926771" cy="9633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1110343" y="3430361"/>
              <a:ext cx="0" cy="63681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1146403" y="3517935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</a:rPr>
                <a:t>?</a:t>
              </a:r>
              <a:endParaRPr lang="zh-TW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4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215"/>
            <a:ext cx="7886700" cy="4351338"/>
          </a:xfrm>
        </p:spPr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924264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3433773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3627332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91673" y="4424983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subsampling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2408420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03438" y="289994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80108" y="551151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can subsample the pixels to make image smaller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602100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Less parameters for the network to process the image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>
            <a:off x="955593" y="6021005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8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20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234841"/>
            <a:ext cx="70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filter detects a small pattern (3 x 3). 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96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3627</TotalTime>
  <Words>2711</Words>
  <Application>Microsoft Macintosh PowerPoint</Application>
  <PresentationFormat>On-screen Show (4:3)</PresentationFormat>
  <Paragraphs>1235</Paragraphs>
  <Slides>48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Roboto</vt:lpstr>
      <vt:lpstr>Arial</vt:lpstr>
      <vt:lpstr>Calibri</vt:lpstr>
      <vt:lpstr>Calibri Light</vt:lpstr>
      <vt:lpstr>Cambria Math</vt:lpstr>
      <vt:lpstr>Helvetica Light</vt:lpstr>
      <vt:lpstr>Lucida Grande</vt:lpstr>
      <vt:lpstr>Wingdings</vt:lpstr>
      <vt:lpstr>Office 佈景主題</vt:lpstr>
      <vt:lpstr>方程式</vt:lpstr>
      <vt:lpstr>Convolutional  Neural Network</vt:lpstr>
      <vt:lpstr>Slide credits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Colorful image</vt:lpstr>
      <vt:lpstr>PowerPoint Presentation</vt:lpstr>
      <vt:lpstr>PowerPoint Presentation</vt:lpstr>
      <vt:lpstr>PowerPoint Presentation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PowerPoint Presentation</vt:lpstr>
      <vt:lpstr>PowerPoint Presentation</vt:lpstr>
      <vt:lpstr>PowerPoint Presentation</vt:lpstr>
      <vt:lpstr>What does machine learn?</vt:lpstr>
      <vt:lpstr>First Convolution Layer</vt:lpstr>
      <vt:lpstr>How about higher layers?</vt:lpstr>
      <vt:lpstr>PowerPoint Presentation</vt:lpstr>
      <vt:lpstr>PowerPoint Presentation</vt:lpstr>
      <vt:lpstr>PowerPoint Presentation</vt:lpstr>
      <vt:lpstr>PowerPoint Presentation</vt:lpstr>
      <vt:lpstr>What does CNN learn?</vt:lpstr>
      <vt:lpstr>PowerPoint Presentation</vt:lpstr>
      <vt:lpstr>PowerPoint Presentation</vt:lpstr>
      <vt:lpstr>PowerPoint Presentation</vt:lpstr>
      <vt:lpstr>Deep Dream</vt:lpstr>
      <vt:lpstr>Deep Dream</vt:lpstr>
      <vt:lpstr>Deep Style</vt:lpstr>
      <vt:lpstr>Deep Style</vt:lpstr>
      <vt:lpstr>Deep Style</vt:lpstr>
      <vt:lpstr>More Application: Playing Go</vt:lpstr>
      <vt:lpstr>More Application: Playing Go</vt:lpstr>
      <vt:lpstr>Why CNN for playing Go?</vt:lpstr>
      <vt:lpstr>Why CNN for playing Go?</vt:lpstr>
      <vt:lpstr>More Application: Speech</vt:lpstr>
      <vt:lpstr>More Application: Text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Yan, Yan</cp:lastModifiedBy>
  <cp:revision>84</cp:revision>
  <dcterms:created xsi:type="dcterms:W3CDTF">2016-10-25T03:11:16Z</dcterms:created>
  <dcterms:modified xsi:type="dcterms:W3CDTF">2021-01-13T03:35:21Z</dcterms:modified>
</cp:coreProperties>
</file>